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7" r:id="rId3"/>
    <p:sldId id="261" r:id="rId4"/>
    <p:sldId id="350" r:id="rId5"/>
    <p:sldId id="354" r:id="rId6"/>
    <p:sldId id="371" r:id="rId7"/>
    <p:sldId id="383" r:id="rId8"/>
    <p:sldId id="403" r:id="rId9"/>
    <p:sldId id="404" r:id="rId10"/>
    <p:sldId id="405" r:id="rId11"/>
    <p:sldId id="406" r:id="rId12"/>
    <p:sldId id="407" r:id="rId13"/>
    <p:sldId id="408" r:id="rId14"/>
    <p:sldId id="409" r:id="rId15"/>
    <p:sldId id="410" r:id="rId16"/>
    <p:sldId id="411" r:id="rId17"/>
    <p:sldId id="412" r:id="rId18"/>
    <p:sldId id="351" r:id="rId19"/>
    <p:sldId id="413" r:id="rId20"/>
    <p:sldId id="414" r:id="rId21"/>
    <p:sldId id="415" r:id="rId22"/>
    <p:sldId id="416" r:id="rId23"/>
    <p:sldId id="417" r:id="rId24"/>
    <p:sldId id="422" r:id="rId25"/>
    <p:sldId id="418" r:id="rId26"/>
    <p:sldId id="419" r:id="rId27"/>
    <p:sldId id="420" r:id="rId28"/>
    <p:sldId id="421" r:id="rId29"/>
    <p:sldId id="402" r:id="rId30"/>
    <p:sldId id="260" r:id="rId31"/>
  </p:sldIdLst>
  <p:sldSz cx="12384088" cy="698341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1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2015640" y="374976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88392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201564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4227480" y="1633680"/>
            <a:ext cx="5076720" cy="4050720"/>
          </a:xfrm>
          <a:prstGeom prst="rect">
            <a:avLst/>
          </a:prstGeom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4227480" y="1633680"/>
            <a:ext cx="5076720" cy="4050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015640" y="278280"/>
            <a:ext cx="9748440" cy="5404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01564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4050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883920" y="374976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883920" y="1633680"/>
            <a:ext cx="463608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2015640" y="3749760"/>
            <a:ext cx="9500760" cy="1932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14"/>
          <a:stretch/>
        </p:blipFill>
        <p:spPr>
          <a:xfrm>
            <a:off x="360" y="0"/>
            <a:ext cx="12416400" cy="698400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015640" y="278280"/>
            <a:ext cx="9748440" cy="1165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059" spc="-1">
                <a:latin typeface="Raleway"/>
              </a:rPr>
              <a:t>Click to edit the title text format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2015640" y="1633680"/>
            <a:ext cx="9500760" cy="4050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2960" spc="-1">
                <a:latin typeface="TlwgTypewriter"/>
              </a:rPr>
              <a:t>Click to edit the outline text format</a:t>
            </a:r>
            <a:endParaRPr/>
          </a:p>
          <a:p>
            <a:pPr marL="864000" lvl="1" indent="-324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lang="de-DE" sz="2580" spc="-1">
                <a:latin typeface="TlwgTypewriter"/>
              </a:rPr>
              <a:t>Second Outline Level</a:t>
            </a:r>
            <a:endParaRPr/>
          </a:p>
          <a:p>
            <a:pPr marL="1296000" lvl="2" indent="-288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2220" spc="-1">
                <a:latin typeface="TlwgTypewriter"/>
              </a:rPr>
              <a:t>Third Outline Level</a:t>
            </a:r>
            <a:endParaRPr/>
          </a:p>
          <a:p>
            <a:pPr marL="1728000" lvl="3" indent="-216000">
              <a:buClr>
                <a:srgbClr val="050505"/>
              </a:buClr>
              <a:buSzPct val="25000"/>
              <a:buFont typeface="Symbol" charset="2"/>
              <a:buChar char=""/>
            </a:pPr>
            <a:r>
              <a:rPr lang="de-DE" sz="1850" spc="-1">
                <a:latin typeface="TlwgTypewriter"/>
              </a:rPr>
              <a:t>Fourth Outline Level</a:t>
            </a:r>
            <a:endParaRPr/>
          </a:p>
          <a:p>
            <a:pPr marL="2160000" lvl="4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Fifth Outline Level</a:t>
            </a:r>
            <a:endParaRPr/>
          </a:p>
          <a:p>
            <a:pPr marL="2592000" lvl="5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Sixth Outline Level</a:t>
            </a:r>
            <a:endParaRPr/>
          </a:p>
          <a:p>
            <a:pPr marL="3024000" lvl="6" indent="-216000">
              <a:buClr>
                <a:srgbClr val="050505"/>
              </a:buClr>
              <a:buSzPct val="25000"/>
              <a:buFont typeface="Wingdings" charset="2"/>
              <a:buChar char=""/>
            </a:pPr>
            <a:r>
              <a:rPr lang="de-DE" sz="1850" spc="-1">
                <a:latin typeface="TlwgTypewriter"/>
              </a:rPr>
              <a:t>Seventh Outline Level</a:t>
            </a:r>
            <a:endParaRPr/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618840" y="6361920"/>
            <a:ext cx="2885040" cy="4813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spc="-1">
                <a:latin typeface="Times New Roman"/>
              </a:rPr>
              <a:t>&lt;date/time&gt;</a:t>
            </a:r>
            <a:endParaRPr/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4234680" y="6361920"/>
            <a:ext cx="3925080" cy="48132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de-DE" sz="1400" spc="-1">
                <a:latin typeface="Times New Roman"/>
              </a:rPr>
              <a:t>&lt;footer&gt;</a:t>
            </a:r>
            <a:endParaRPr/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8878680" y="6361920"/>
            <a:ext cx="2885040" cy="48132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de-DE" sz="1400" spc="-1">
                <a:latin typeface="TlwgTypewriter"/>
              </a:rPr>
              <a:t>Slide </a:t>
            </a:r>
            <a:fld id="{101116CE-3608-45DE-942D-D565D3A06CFB}" type="slidenum">
              <a:rPr lang="de-DE" sz="1400" spc="-1">
                <a:latin typeface="TlwgTypewriter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jpummil@uark.edu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1" name="TextShape 1"/>
          <p:cNvSpPr txBox="1"/>
          <p:nvPr/>
        </p:nvSpPr>
        <p:spPr>
          <a:xfrm>
            <a:off x="2015640" y="62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2" name="Picture 41"/>
          <p:cNvPicPr/>
          <p:nvPr/>
        </p:nvPicPr>
        <p:blipFill>
          <a:blip r:embed="rId3"/>
          <a:stretch/>
        </p:blipFill>
        <p:spPr>
          <a:xfrm>
            <a:off x="4449960" y="1497960"/>
            <a:ext cx="4838040" cy="4046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72217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8BDF47-FE06-F447-ACC8-9D362BAB3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74" y="1069326"/>
            <a:ext cx="8418550" cy="501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74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CC765-11CF-3C4C-A4D8-5D191B0EB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756" y="1095602"/>
            <a:ext cx="8330385" cy="496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29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54575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1DFD4-5822-E541-8450-D5B47F80A2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714" y="1055343"/>
            <a:ext cx="8465466" cy="504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41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447D78-F931-8743-9ADD-D5010F872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030" y="1094314"/>
            <a:ext cx="8334705" cy="496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788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wc</a:t>
            </a:r>
            <a:r>
              <a:rPr lang="en-US" dirty="0"/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870960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72BBC-531C-184E-9E8C-422F76A920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220" y="1098004"/>
            <a:ext cx="8322325" cy="496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99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algn="ctr"/>
            <a:r>
              <a:rPr lang="en-US" b="1" dirty="0"/>
              <a:t>Half time!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5-10 minute break…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3814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23278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5-10 minutes for class discussion and dialog over previous lesson(s)…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Questions about previous lecture(s)?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Discussion of Final Project progress?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General Questions about scientific computing?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3790197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D436DF-48BB-E94D-97D8-0F6027C45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606" y="1073458"/>
            <a:ext cx="8404685" cy="50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66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B0B60A-EF5F-3A4D-9E09-F495B4544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310" y="1102300"/>
            <a:ext cx="8297277" cy="494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75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C4E276-AE2A-DB48-AD36-0FBF8AA69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11" y="1052062"/>
            <a:ext cx="8476476" cy="505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1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BB8FD7-CBC0-C14E-8BB9-6873F871C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394" y="1081080"/>
            <a:ext cx="8379110" cy="499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62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20F14-244D-9A44-86B2-9A359D2E1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463" y="1073968"/>
            <a:ext cx="8402972" cy="500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168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head and tail – output first or last part of file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757077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181323-D83D-B542-AD75-FC7F1407D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928" y="1077226"/>
            <a:ext cx="8392042" cy="500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192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00D1B0-0EA5-2C4F-8BA5-6528600F0C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745" y="1094999"/>
            <a:ext cx="8332407" cy="496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387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B9CB3F-87F5-3144-8A00-1AADD93E97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497" y="1073989"/>
            <a:ext cx="8402903" cy="500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77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For the rest of this class session, experiment with: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Get some practice with creating new combinations of files with more, head, tail, |, and &gt;.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Try and add (|) a </a:t>
            </a:r>
            <a:r>
              <a:rPr lang="en-US" dirty="0" err="1"/>
              <a:t>wc</a:t>
            </a:r>
            <a:r>
              <a:rPr lang="en-US" dirty="0"/>
              <a:t> into the command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Don’t forget to make a .</a:t>
            </a:r>
            <a:r>
              <a:rPr lang="en-US" dirty="0" err="1"/>
              <a:t>bak</a:t>
            </a:r>
            <a:r>
              <a:rPr lang="en-US" dirty="0"/>
              <a:t> (backup) of any original files before you start.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18520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Why learn the command line?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It’s the foundation for most of bioinformatics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use of non-GUI (Graphical User Interface)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quickly perform operations on large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Reproducibility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Automation of repetitive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use of higher-powered computers elsewhere (server/cloud)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134114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703769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pPr algn="ctr">
              <a:lnSpc>
                <a:spcPct val="200000"/>
              </a:lnSpc>
            </a:pPr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Jeff </a:t>
            </a:r>
            <a:r>
              <a:rPr lang="en-US" spc="-1" dirty="0" err="1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Pummill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Director – Strategic Initiatives &amp; User Services</a:t>
            </a:r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Arkansas High Performance Computing Center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Adjunct Graduate Faculty – Biological Sciences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University of Arkansas – JBHT 410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  <a:hlinkClick r:id="rId3"/>
              </a:rPr>
              <a:t>jpummil@uark.edu</a:t>
            </a:r>
            <a:endParaRPr lang="en-US" dirty="0"/>
          </a:p>
          <a:p>
            <a:pPr algn="ctr"/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@</a:t>
            </a:r>
            <a:r>
              <a:rPr lang="en-US" spc="-1" dirty="0" err="1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jpummil</a:t>
            </a:r>
            <a:r>
              <a:rPr lang="en-US" spc="-1" dirty="0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ea typeface="Arial"/>
              </a:rPr>
              <a:t> on Twitter</a:t>
            </a: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166506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5328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6A3A6-CF44-9D4C-84DE-D80EA6E38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018" y="1212453"/>
            <a:ext cx="8181861" cy="484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8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8051082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A few basic tips before we begin: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Linux/Unix is case sensitive – TEST, Test, and test are all DIFFERENT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Avoid spaces in filenames – test one (bad). test-one or </a:t>
            </a:r>
            <a:r>
              <a:rPr lang="en-US" dirty="0" err="1"/>
              <a:t>test_one</a:t>
            </a:r>
            <a:r>
              <a:rPr lang="en-US" dirty="0"/>
              <a:t> (good)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 NOT use Windows to create text files you will use on Linux.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Windows adds hidden characters that won’t work on Linux.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 assign suffixes to file names. Ex: test should be </a:t>
            </a:r>
            <a:r>
              <a:rPr lang="en-US" dirty="0" err="1"/>
              <a:t>test.txt</a:t>
            </a:r>
            <a:r>
              <a:rPr lang="en-US" dirty="0"/>
              <a:t> or </a:t>
            </a:r>
            <a:r>
              <a:rPr lang="en-US" dirty="0" err="1"/>
              <a:t>test.dat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Linux doesn’t care…but humans need it to keep track.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041107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A recap of what we learned last time: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mkdir</a:t>
            </a:r>
            <a:r>
              <a:rPr lang="en-US" dirty="0"/>
              <a:t> – create a new directory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touch – create an empty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nano</a:t>
            </a:r>
            <a:r>
              <a:rPr lang="en-US" dirty="0"/>
              <a:t> – Nano's </a:t>
            </a:r>
            <a:r>
              <a:rPr lang="en-US" dirty="0" err="1"/>
              <a:t>ANOther</a:t>
            </a:r>
            <a:r>
              <a:rPr lang="en-US" dirty="0"/>
              <a:t> text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cp</a:t>
            </a:r>
            <a:r>
              <a:rPr lang="en-US" dirty="0"/>
              <a:t> – copy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mv – move or rename files and directories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rm</a:t>
            </a:r>
            <a:r>
              <a:rPr lang="en-US" dirty="0"/>
              <a:t> – remove (delete) files and directories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BONUS COMMAND: clear – clears the messy text in the terminal</a:t>
            </a:r>
          </a:p>
          <a:p>
            <a:pPr lvl="1"/>
            <a:r>
              <a:rPr lang="en-US" dirty="0"/>
              <a:t>BONUS COMMAND: history – log of previous commands executed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311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75966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00203" y="1332186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8D117-6388-2940-817D-F65F05A7C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126" y="1086573"/>
            <a:ext cx="8306514" cy="493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74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9702360" y="6048000"/>
            <a:ext cx="2681640" cy="914040"/>
          </a:xfrm>
          <a:prstGeom prst="rect">
            <a:avLst/>
          </a:prstGeom>
          <a:ln>
            <a:noFill/>
          </a:ln>
        </p:spPr>
      </p:pic>
      <p:sp>
        <p:nvSpPr>
          <p:cNvPr id="44" name="TextShape 1"/>
          <p:cNvSpPr txBox="1"/>
          <p:nvPr/>
        </p:nvSpPr>
        <p:spPr>
          <a:xfrm>
            <a:off x="1789729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dirty="0"/>
          </a:p>
        </p:txBody>
      </p:sp>
      <p:sp>
        <p:nvSpPr>
          <p:cNvPr id="45" name="TextShape 2"/>
          <p:cNvSpPr txBox="1"/>
          <p:nvPr/>
        </p:nvSpPr>
        <p:spPr>
          <a:xfrm>
            <a:off x="2910960" y="1443960"/>
            <a:ext cx="7920360" cy="449226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/>
          <a:lstStyle/>
          <a:p>
            <a:r>
              <a:rPr lang="en-US" dirty="0"/>
              <a:t>So, let’s get right to it! Some new basic commands to incorporate: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Tab Key – filename completion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Arrow Up Key – scroll thru previous commands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* and ? – Wild card characters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more and less – file perusal filters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2"/>
                </a:solidFill>
              </a:rPr>
              <a:t>wc</a:t>
            </a:r>
            <a:r>
              <a:rPr lang="en-US" dirty="0">
                <a:solidFill>
                  <a:schemeClr val="bg2"/>
                </a:solidFill>
              </a:rPr>
              <a:t> – word count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| and &gt; – file pipes and redirects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 head and tail – output first or last part of file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clear – clears the messy text in the terminal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BONUS COMMAND: history – log of previous commands executed</a:t>
            </a:r>
          </a:p>
          <a:p>
            <a:pPr lvl="1"/>
            <a:r>
              <a:rPr lang="en-US" dirty="0"/>
              <a:t>BONUS COMMAND: Tab and Arrow-Up – short cut keys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8C550EC7-C1AC-BF40-B6C9-60F3AD50511A}"/>
              </a:ext>
            </a:extLst>
          </p:cNvPr>
          <p:cNvSpPr txBox="1"/>
          <p:nvPr/>
        </p:nvSpPr>
        <p:spPr>
          <a:xfrm>
            <a:off x="1317824" y="278280"/>
            <a:ext cx="9748440" cy="1165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pc="-1" dirty="0">
                <a:latin typeface="Arial"/>
              </a:rPr>
              <a:t>Scientific Computing </a:t>
            </a:r>
            <a:r>
              <a:rPr lang="de-DE" sz="2400" b="1" spc="-1" dirty="0" err="1">
                <a:latin typeface="Arial"/>
              </a:rPr>
              <a:t>for</a:t>
            </a:r>
            <a:r>
              <a:rPr lang="de-DE" sz="2400" b="1" spc="-1" dirty="0">
                <a:latin typeface="Arial"/>
              </a:rPr>
              <a:t> </a:t>
            </a:r>
            <a:r>
              <a:rPr lang="de-DE" sz="2400" b="1" spc="-1" dirty="0" err="1">
                <a:latin typeface="Arial"/>
              </a:rPr>
              <a:t>Biologists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6126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DNA</Template>
  <TotalTime>177565</TotalTime>
  <Words>1154</Words>
  <Application>Microsoft Macintosh PowerPoint</Application>
  <PresentationFormat>Custom</PresentationFormat>
  <Paragraphs>199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DejaVu Sans</vt:lpstr>
      <vt:lpstr>Raleway</vt:lpstr>
      <vt:lpstr>Symbol</vt:lpstr>
      <vt:lpstr>Times New Roman</vt:lpstr>
      <vt:lpstr>TlwgTypewriter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Pummill</dc:creator>
  <cp:lastModifiedBy>Microsoft Office User</cp:lastModifiedBy>
  <cp:revision>312</cp:revision>
  <dcterms:created xsi:type="dcterms:W3CDTF">2014-11-10T10:41:22Z</dcterms:created>
  <dcterms:modified xsi:type="dcterms:W3CDTF">2019-01-31T17:44:30Z</dcterms:modified>
  <dc:language>en-US</dc:language>
</cp:coreProperties>
</file>